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1F919-03E6-4766-A28F-F6A2B6B8E72E}" type="datetimeFigureOut">
              <a:rPr lang="nl-NL" smtClean="0"/>
              <a:t>27-6-2018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9564-6545-4ED9-A2D6-85BA374A1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63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DDE0-D864-4C85-AB40-9B7CA81C5BE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D2EA-7106-49DB-97A5-164681339B6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5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D3AE-036B-43C7-9F7A-BC44BFAB486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E9DD-FEF2-469D-BBE3-590D0DBA2B5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1562-718D-4510-BEED-931290CA0C0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FAA8-F11D-4942-85B1-CA731AE88D5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C5DD-74C6-41CB-97D4-B250F3500C2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D63A-188E-4D1E-88B0-FD373966091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58D5-FA01-4508-BA37-7A4EA22B36D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8EA6-BACF-44F7-B80B-741DE60D410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0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6F3B-618F-4B99-AEF7-99CEB3CD8E3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7B35-4E27-46EB-A84A-569C2AF22EE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9F3A-0B26-4503-A737-2652B60FDDF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E2C5-C112-4229-8CA9-335E1CD44AE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7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66E2-CAAD-46ED-B324-6689EB6C31F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8F63-905D-4F3E-B2CA-1E53D2882A3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97A5-4789-458F-AFAA-056DD092013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2666-BC9F-4171-BE95-7709B64EA72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4391-64F6-477F-916A-69EC43F21B0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B416-F39F-49C9-881E-A122B159D922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9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6B0B-37AA-438F-A4CD-07C0E756AC1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A127-9409-4FB1-9346-86B228AD984C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CE4E9-17D3-4C78-8CCC-8738B52727A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058B6-BB39-4893-9197-D6B3CCF075E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mo.nl/bonden/limburgse-bond-van-tamboerkorpsen/" TargetMode="External"/><Relationship Id="rId2" Type="http://schemas.openxmlformats.org/officeDocument/2006/relationships/hyperlink" Target="https://www.knmo.nl/bonden/limburgse-bond-van-muziekgezelschapp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vam.net/" TargetMode="External"/><Relationship Id="rId4" Type="http://schemas.openxmlformats.org/officeDocument/2006/relationships/hyperlink" Target="https://www.knmo.nl/bonden/contactgegevens-fas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/>
          </a:p>
        </p:txBody>
      </p:sp>
      <p:pic>
        <p:nvPicPr>
          <p:cNvPr id="205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De KNMO is de koepel voor de Nederlandse amateurmuziek-verenigingen, waarvan de </a:t>
            </a:r>
            <a:r>
              <a:rPr lang="nl-NL" dirty="0" err="1">
                <a:solidFill>
                  <a:srgbClr val="002060"/>
                </a:solidFill>
              </a:rPr>
              <a:t>twirl</a:t>
            </a:r>
            <a:r>
              <a:rPr lang="nl-NL" dirty="0">
                <a:solidFill>
                  <a:srgbClr val="002060"/>
                </a:solidFill>
              </a:rPr>
              <a:t>- en majoretteverenigingen een onderdeel zijn.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De KNMO is 1 januari 2014 ontstaan uit een fusie tussen KNFM en VNM.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29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Bestuur hiërarchie:</a:t>
            </a:r>
            <a:br>
              <a:rPr lang="nl-NL" dirty="0">
                <a:solidFill>
                  <a:srgbClr val="00206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Het hoogste orgaan van de KNMO is de Algemene Ledenvergadering</a:t>
            </a:r>
          </a:p>
          <a:p>
            <a:r>
              <a:rPr lang="nl-NL" dirty="0">
                <a:solidFill>
                  <a:srgbClr val="002060"/>
                </a:solidFill>
              </a:rPr>
              <a:t>De ALV benoemt en controleert het bestuur en de begroting en bekrachtigt het beleid.</a:t>
            </a:r>
          </a:p>
          <a:p>
            <a:r>
              <a:rPr lang="nl-NL" dirty="0">
                <a:solidFill>
                  <a:srgbClr val="002060"/>
                </a:solidFill>
              </a:rPr>
              <a:t>De ALV bestaat uit vertegenwoordigers van de regionale bonden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3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44A83-27A8-428C-91FB-74C20AFF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Bij de KNMO zijn de volgende regionale bonden aangesloten:</a:t>
            </a:r>
            <a:br>
              <a:rPr lang="nl-NL" dirty="0">
                <a:solidFill>
                  <a:srgbClr val="002060"/>
                </a:solidFill>
              </a:rPr>
            </a:br>
            <a:br>
              <a:rPr lang="nl-NL" dirty="0">
                <a:solidFill>
                  <a:srgbClr val="00206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BEFB12-FBA1-4B90-A2BC-F7E22EC91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Muziekbond Groningen en Drenthe: MGD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Organisatie van Muziekverenigingen in Fryslân: OMF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Overijsselse Bond van Muziekverenigingen: OBM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Muziekbond Gelderland-Flevoland: MBGF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Muziekorganisatie Noord-Holland en Utrecht: MNHU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Zuid-Hollandse Bond van Muziekverenigingen: ZHBM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Zeeuwse Muziek Bond: ZMB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Brabantse Bond van Muziekverenigingen: BBM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Limburgse Bond van Muziekgezelschappen: </a:t>
            </a:r>
            <a:r>
              <a:rPr lang="nl-NL" sz="1600" dirty="0">
                <a:solidFill>
                  <a:srgbClr val="002060"/>
                </a:solidFill>
                <a:hlinkClick r:id="rId2" tooltip="https://www.knmo.nl/bonden/limburgse-bond-van-muziekgezelschappen/"/>
              </a:rPr>
              <a:t>LBM</a:t>
            </a:r>
            <a:endParaRPr lang="nl-NL" sz="16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Limburgse Bond van Tamboerkorpsen: </a:t>
            </a:r>
            <a:r>
              <a:rPr lang="nl-NL" sz="1600" dirty="0">
                <a:solidFill>
                  <a:srgbClr val="002060"/>
                </a:solidFill>
                <a:hlinkClick r:id="rId3" tooltip="https://www.knmo.nl/bonden/limburgse-bond-van-tamboerkorpsen/"/>
              </a:rPr>
              <a:t>LBT</a:t>
            </a:r>
            <a:endParaRPr lang="nl-NL" sz="1600" dirty="0">
              <a:solidFill>
                <a:srgbClr val="002060"/>
              </a:solidFill>
            </a:endParaRPr>
          </a:p>
          <a:p>
            <a:r>
              <a:rPr lang="nl-NL" sz="1600" dirty="0">
                <a:solidFill>
                  <a:srgbClr val="002060"/>
                </a:solidFill>
              </a:rPr>
              <a:t>Bij de KNMO zijn de volgende categorale nationale organisaties aangesloten: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Federatie van Amateur Symfonie- en Strijkorkesten: </a:t>
            </a:r>
            <a:r>
              <a:rPr lang="nl-NL" sz="1600" dirty="0">
                <a:solidFill>
                  <a:srgbClr val="002060"/>
                </a:solidFill>
                <a:hlinkClick r:id="rId4"/>
              </a:rPr>
              <a:t>FASO</a:t>
            </a:r>
            <a:endParaRPr lang="nl-NL" sz="16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Nederlandse Organisatie voor Accordeon en Mondharmonica: </a:t>
            </a:r>
            <a:r>
              <a:rPr lang="nl-NL" sz="1600" dirty="0">
                <a:solidFill>
                  <a:srgbClr val="002060"/>
                </a:solidFill>
                <a:hlinkClick r:id="rId5"/>
              </a:rPr>
              <a:t>NOVAM</a:t>
            </a:r>
            <a:endParaRPr lang="nl-NL" sz="16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60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87CE3-4C60-4193-BD2B-38D25641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r>
              <a:rPr lang="nl-NL" sz="2400" dirty="0">
                <a:solidFill>
                  <a:srgbClr val="002060"/>
                </a:solidFill>
              </a:rPr>
              <a:t>Het bestuur bestaat uit een Dagelijks Bestuur (DB) en een Algemeen Bestuur (AB), waarbij het AB de samenstelling is van het DB en/of inhoudelijke vertegenwoordigers (Bondsvoorzitters, voorzitters van doelgroep- of inhoudelijke commissies).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dirty="0">
                <a:solidFill>
                  <a:srgbClr val="002060"/>
                </a:solidFill>
              </a:rPr>
              <a:t>Het DB bestaat uit 5 onafhankelijke leden. Zij hebben geen binding met een regionale bond. Het zorgt voor de organisatie van de besluitvorming.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dirty="0">
                <a:solidFill>
                  <a:srgbClr val="002060"/>
                </a:solidFill>
              </a:rPr>
              <a:t>In het AB wordt het voorbereide beleid per doelgroep- of generieke commissie of voor de KNMO als geheel besproken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6705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DB152-E1B2-44A0-9793-AEC9301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Het bureau ondersteunt de bestuurs- en commissieprocessen binnen de KNMO. 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Andere taken uit te voeren door het bureau: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Financiën, Concoursregistratie, Abonnementen en ledenadministratie, Ondersteuning bij landelijke activiteiten, aanspreekpunt voor bonden en verenigingen en nog vele andere werkzaamheden.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07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E0CD4-2800-4F3D-A8FB-07FD7535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002060"/>
                </a:solidFill>
              </a:rPr>
              <a:t>De KNMO kent naast de bonden de volgende doelgroepen en generieke commissies:</a:t>
            </a:r>
            <a:br>
              <a:rPr lang="nl-NL" sz="3200" dirty="0">
                <a:solidFill>
                  <a:srgbClr val="002060"/>
                </a:solidFill>
              </a:rPr>
            </a:b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87BEBE-ED98-4E97-A170-376633FF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002060"/>
                </a:solidFill>
              </a:rPr>
              <a:t>BLAASMUZIEK</a:t>
            </a:r>
          </a:p>
          <a:p>
            <a:r>
              <a:rPr lang="nl-NL" sz="2800" dirty="0">
                <a:solidFill>
                  <a:srgbClr val="002060"/>
                </a:solidFill>
              </a:rPr>
              <a:t>MAJORETTE &amp; TWIRL</a:t>
            </a:r>
          </a:p>
          <a:p>
            <a:r>
              <a:rPr lang="nl-NL" sz="2800" dirty="0">
                <a:solidFill>
                  <a:srgbClr val="002060"/>
                </a:solidFill>
              </a:rPr>
              <a:t>SHOW, MARS, PERCUSSIE</a:t>
            </a:r>
          </a:p>
          <a:p>
            <a:r>
              <a:rPr lang="nl-NL" sz="2800" dirty="0">
                <a:solidFill>
                  <a:srgbClr val="002060"/>
                </a:solidFill>
              </a:rPr>
              <a:t>COLOR GUARD</a:t>
            </a:r>
          </a:p>
          <a:p>
            <a:r>
              <a:rPr lang="nl-NL" sz="2800" dirty="0">
                <a:solidFill>
                  <a:srgbClr val="002060"/>
                </a:solidFill>
              </a:rPr>
              <a:t>GENERIEKE COMMISSIE EDUCATIE &amp; JEUGDBELEID</a:t>
            </a:r>
          </a:p>
          <a:p>
            <a:r>
              <a:rPr lang="nl-NL" sz="2800" dirty="0">
                <a:solidFill>
                  <a:srgbClr val="002060"/>
                </a:solidFill>
              </a:rPr>
              <a:t>GENERIEKE COMMISSIE PR EN COMMUNICATIE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173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CBF8A-2D49-4DC5-81A3-207C314D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r>
              <a:rPr lang="nl-NL" sz="2800" dirty="0">
                <a:solidFill>
                  <a:srgbClr val="002060"/>
                </a:solidFill>
              </a:rPr>
              <a:t>De </a:t>
            </a:r>
            <a:r>
              <a:rPr lang="nl-NL" sz="2800" dirty="0" err="1">
                <a:solidFill>
                  <a:srgbClr val="002060"/>
                </a:solidFill>
              </a:rPr>
              <a:t>twirl</a:t>
            </a:r>
            <a:r>
              <a:rPr lang="nl-NL" sz="2800" dirty="0">
                <a:solidFill>
                  <a:srgbClr val="002060"/>
                </a:solidFill>
              </a:rPr>
              <a:t>- en majoretteverenigingen zijn lid van en staan ingeschreven bij de bonden. NBTA kent dus geen eigen leden.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De financiële administratie van NBTA wordt gecontroleerd door accountants van de KNMO.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Ter verbetering van uitwisseling informatie en communicatie woont de NBTA voorzitter sinds 2017 de AB vergaderingen bij.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Uitgebreide informatie over de KNMO is terug te vinden op de KNMO site.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3976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6706FD3-3497-4E62-B543-EF19F0BB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4285859" cy="416392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7BEEFD5-F10B-43CA-95C4-3D48F506152B}"/>
              </a:ext>
            </a:extLst>
          </p:cNvPr>
          <p:cNvSpPr txBox="1"/>
          <p:nvPr/>
        </p:nvSpPr>
        <p:spPr>
          <a:xfrm>
            <a:off x="4067944" y="299695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2060"/>
                </a:solidFill>
              </a:rPr>
              <a:t>Bedankt voor jullie aandacht</a:t>
            </a:r>
          </a:p>
          <a:p>
            <a:r>
              <a:rPr lang="nl-NL" sz="3600" dirty="0">
                <a:solidFill>
                  <a:srgbClr val="002060"/>
                </a:solidFill>
              </a:rPr>
              <a:t>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273944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374</Words>
  <Application>Microsoft Office PowerPoint</Application>
  <PresentationFormat>Diavoorstelling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PowerPoint-presentatie</vt:lpstr>
      <vt:lpstr>PowerPoint-presentatie</vt:lpstr>
      <vt:lpstr>Bestuur hiërarchie: </vt:lpstr>
      <vt:lpstr> Bij de KNMO zijn de volgende regionale bonden aangesloten:  </vt:lpstr>
      <vt:lpstr>PowerPoint-presentatie</vt:lpstr>
      <vt:lpstr>PowerPoint-presentatie</vt:lpstr>
      <vt:lpstr>De KNMO kent naast de bonden de volgende doelgroepen en generieke commissies: </vt:lpstr>
      <vt:lpstr>PowerPoint-presentatie</vt:lpstr>
      <vt:lpstr>PowerPoint-presentatie</vt:lpstr>
    </vt:vector>
  </TitlesOfParts>
  <Company>Parentix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Ineke van Loenen</dc:creator>
  <cp:lastModifiedBy>Janny Wilkes - NBTA Nederland</cp:lastModifiedBy>
  <cp:revision>4</cp:revision>
  <dcterms:created xsi:type="dcterms:W3CDTF">2018-02-27T11:27:24Z</dcterms:created>
  <dcterms:modified xsi:type="dcterms:W3CDTF">2018-06-27T19:33:51Z</dcterms:modified>
</cp:coreProperties>
</file>