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sldIdLst>
    <p:sldId id="256" r:id="rId3"/>
    <p:sldId id="257" r:id="rId4"/>
    <p:sldId id="282" r:id="rId5"/>
    <p:sldId id="261" r:id="rId6"/>
    <p:sldId id="283" r:id="rId7"/>
    <p:sldId id="258" r:id="rId8"/>
    <p:sldId id="292" r:id="rId9"/>
    <p:sldId id="28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FC5A1384-40B7-479A-A9C7-3183BF672F51}">
          <p14:sldIdLst>
            <p14:sldId id="256"/>
          </p14:sldIdLst>
        </p14:section>
        <p14:section name="Naamloze sectie" id="{0EAF6381-9CD0-4B08-8B3A-69EE26ADC847}">
          <p14:sldIdLst>
            <p14:sldId id="257"/>
            <p14:sldId id="282"/>
            <p14:sldId id="261"/>
            <p14:sldId id="283"/>
            <p14:sldId id="258"/>
            <p14:sldId id="292"/>
            <p14:sldId id="28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>
      <p:cViewPr varScale="1">
        <p:scale>
          <a:sx n="132" d="100"/>
          <a:sy n="132" d="100"/>
        </p:scale>
        <p:origin x="996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529DA-4B7C-423F-81DB-6CFD5E3D0ADC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4B4076-233A-4C9F-A8D2-C66FB98B7F76}">
      <dgm:prSet phldrT="[Text]"/>
      <dgm:spPr/>
      <dgm:t>
        <a:bodyPr/>
        <a:lstStyle/>
        <a:p>
          <a:r>
            <a:rPr lang="nl-NL" noProof="0" dirty="0" smtClean="0"/>
            <a:t>Model 1 van 2018</a:t>
          </a:r>
          <a:endParaRPr lang="nl-NL" noProof="0" dirty="0"/>
        </a:p>
      </dgm:t>
    </dgm:pt>
    <dgm:pt modelId="{52609B08-20DA-4F0B-86A7-5DAA2617C4B7}" type="parTrans" cxnId="{9667A6C6-B80B-4EFF-8D95-56FE0623E458}">
      <dgm:prSet/>
      <dgm:spPr/>
      <dgm:t>
        <a:bodyPr/>
        <a:lstStyle/>
        <a:p>
          <a:endParaRPr lang="en-US"/>
        </a:p>
      </dgm:t>
    </dgm:pt>
    <dgm:pt modelId="{3F1F5BA9-3F6F-43E1-999C-B228902F6D1A}" type="sibTrans" cxnId="{9667A6C6-B80B-4EFF-8D95-56FE0623E458}">
      <dgm:prSet/>
      <dgm:spPr/>
      <dgm:t>
        <a:bodyPr/>
        <a:lstStyle/>
        <a:p>
          <a:endParaRPr lang="en-US"/>
        </a:p>
      </dgm:t>
    </dgm:pt>
    <dgm:pt modelId="{2D8BB8AD-33AD-4128-B80C-D3B16F343070}">
      <dgm:prSet phldrT="[Text]"/>
      <dgm:spPr/>
      <dgm:t>
        <a:bodyPr/>
        <a:lstStyle/>
        <a:p>
          <a:r>
            <a:rPr lang="nl-NL" noProof="0" dirty="0" smtClean="0"/>
            <a:t>Vaste vergoeding van                            € 360,00 (alle kosten voor NBTA)</a:t>
          </a:r>
          <a:endParaRPr lang="nl-NL" noProof="0" dirty="0"/>
        </a:p>
      </dgm:t>
    </dgm:pt>
    <dgm:pt modelId="{A8C1ADE9-730E-4582-92DA-79E305F42755}" type="parTrans" cxnId="{1A6757D2-537B-46DD-98F4-D63EDE2F7A6C}">
      <dgm:prSet/>
      <dgm:spPr/>
      <dgm:t>
        <a:bodyPr/>
        <a:lstStyle/>
        <a:p>
          <a:endParaRPr lang="en-US"/>
        </a:p>
      </dgm:t>
    </dgm:pt>
    <dgm:pt modelId="{BFAC7E68-3BAA-4A1A-A5F8-BA9E21528B48}" type="sibTrans" cxnId="{1A6757D2-537B-46DD-98F4-D63EDE2F7A6C}">
      <dgm:prSet/>
      <dgm:spPr/>
      <dgm:t>
        <a:bodyPr/>
        <a:lstStyle/>
        <a:p>
          <a:endParaRPr lang="en-US"/>
        </a:p>
      </dgm:t>
    </dgm:pt>
    <dgm:pt modelId="{9BA50D57-DBF6-49DF-B5B8-A55FDC6E415C}">
      <dgm:prSet phldrT="[Text]"/>
      <dgm:spPr/>
      <dgm:t>
        <a:bodyPr/>
        <a:lstStyle/>
        <a:p>
          <a:r>
            <a:rPr lang="nl-NL" noProof="0" dirty="0" smtClean="0"/>
            <a:t>Model 2 van 2018</a:t>
          </a:r>
          <a:endParaRPr lang="nl-NL" noProof="0" dirty="0"/>
        </a:p>
      </dgm:t>
    </dgm:pt>
    <dgm:pt modelId="{1A2817E4-8B33-432D-9741-7F7065BBA7F7}" type="parTrans" cxnId="{D19D8516-5E7F-4A68-A45E-F93D7B27DE2F}">
      <dgm:prSet/>
      <dgm:spPr/>
      <dgm:t>
        <a:bodyPr/>
        <a:lstStyle/>
        <a:p>
          <a:endParaRPr lang="en-US"/>
        </a:p>
      </dgm:t>
    </dgm:pt>
    <dgm:pt modelId="{4E8B306A-1BBD-4D17-979C-630E919DFB88}" type="sibTrans" cxnId="{D19D8516-5E7F-4A68-A45E-F93D7B27DE2F}">
      <dgm:prSet/>
      <dgm:spPr/>
      <dgm:t>
        <a:bodyPr/>
        <a:lstStyle/>
        <a:p>
          <a:endParaRPr lang="en-US"/>
        </a:p>
      </dgm:t>
    </dgm:pt>
    <dgm:pt modelId="{A809E276-E84A-40E1-9F15-DD3DCA0005A3}">
      <dgm:prSet phldrT="[Text]"/>
      <dgm:spPr/>
      <dgm:t>
        <a:bodyPr/>
        <a:lstStyle/>
        <a:p>
          <a:r>
            <a:rPr lang="nl-NL" noProof="0" dirty="0" smtClean="0"/>
            <a:t>Vergoeding aan Plaatselijk organisatie van 54%. (Kosten jury-klerken-</a:t>
          </a:r>
          <a:r>
            <a:rPr lang="nl-NL" noProof="0" dirty="0" err="1" smtClean="0"/>
            <a:t>wl</a:t>
          </a:r>
          <a:r>
            <a:rPr lang="nl-NL" noProof="0" dirty="0" smtClean="0"/>
            <a:t> voor NBTA)</a:t>
          </a:r>
          <a:endParaRPr lang="nl-NL" noProof="0" dirty="0"/>
        </a:p>
      </dgm:t>
    </dgm:pt>
    <dgm:pt modelId="{DC3DB3CC-B237-4B06-9208-67E99C2DA484}" type="parTrans" cxnId="{A6913866-5825-4B67-9F82-62014A7F8897}">
      <dgm:prSet/>
      <dgm:spPr/>
      <dgm:t>
        <a:bodyPr/>
        <a:lstStyle/>
        <a:p>
          <a:endParaRPr lang="en-US"/>
        </a:p>
      </dgm:t>
    </dgm:pt>
    <dgm:pt modelId="{4944361B-628A-4532-B857-2CB763ED0A5B}" type="sibTrans" cxnId="{A6913866-5825-4B67-9F82-62014A7F8897}">
      <dgm:prSet/>
      <dgm:spPr/>
      <dgm:t>
        <a:bodyPr/>
        <a:lstStyle/>
        <a:p>
          <a:endParaRPr lang="en-US"/>
        </a:p>
      </dgm:t>
    </dgm:pt>
    <dgm:pt modelId="{DCE0648A-5572-4678-8E12-434EC9142EF1}">
      <dgm:prSet phldrT="[Text]"/>
      <dgm:spPr/>
      <dgm:t>
        <a:bodyPr/>
        <a:lstStyle/>
        <a:p>
          <a:r>
            <a:rPr lang="nl-NL" noProof="0" dirty="0" smtClean="0">
              <a:solidFill>
                <a:srgbClr val="92D050"/>
              </a:solidFill>
            </a:rPr>
            <a:t>Model 2019</a:t>
          </a:r>
          <a:endParaRPr lang="nl-NL" noProof="0" dirty="0">
            <a:solidFill>
              <a:srgbClr val="92D050"/>
            </a:solidFill>
          </a:endParaRPr>
        </a:p>
      </dgm:t>
    </dgm:pt>
    <dgm:pt modelId="{E3928BD4-5DE9-4583-9878-DFE840EB45A9}" type="parTrans" cxnId="{B8875740-868C-4808-8EAC-47C63A7B0653}">
      <dgm:prSet/>
      <dgm:spPr/>
      <dgm:t>
        <a:bodyPr/>
        <a:lstStyle/>
        <a:p>
          <a:endParaRPr lang="en-US"/>
        </a:p>
      </dgm:t>
    </dgm:pt>
    <dgm:pt modelId="{69EF6CC7-4CD1-402A-A691-8E12430B80E4}" type="sibTrans" cxnId="{B8875740-868C-4808-8EAC-47C63A7B0653}">
      <dgm:prSet/>
      <dgm:spPr/>
      <dgm:t>
        <a:bodyPr/>
        <a:lstStyle/>
        <a:p>
          <a:endParaRPr lang="en-US"/>
        </a:p>
      </dgm:t>
    </dgm:pt>
    <dgm:pt modelId="{AC0508E8-ED81-41D1-9578-1B6094830F8C}">
      <dgm:prSet phldrT="[Text]"/>
      <dgm:spPr/>
      <dgm:t>
        <a:bodyPr/>
        <a:lstStyle/>
        <a:p>
          <a:pPr algn="l"/>
          <a:r>
            <a:rPr lang="nl-NL" b="1" noProof="0" dirty="0" smtClean="0">
              <a:solidFill>
                <a:srgbClr val="92D050"/>
              </a:solidFill>
            </a:rPr>
            <a:t>Vaste vergoeding voor NBTA. </a:t>
          </a:r>
          <a:endParaRPr lang="nl-NL" b="1" noProof="0" dirty="0">
            <a:solidFill>
              <a:srgbClr val="92D050"/>
            </a:solidFill>
          </a:endParaRPr>
        </a:p>
      </dgm:t>
    </dgm:pt>
    <dgm:pt modelId="{C759A673-0357-4FD1-865B-2D3CEFF9D514}" type="parTrans" cxnId="{1AB46BC7-6F8C-43FB-8AEA-079786100219}">
      <dgm:prSet/>
      <dgm:spPr/>
      <dgm:t>
        <a:bodyPr/>
        <a:lstStyle/>
        <a:p>
          <a:endParaRPr lang="en-US"/>
        </a:p>
      </dgm:t>
    </dgm:pt>
    <dgm:pt modelId="{B4A12B0D-88B8-461F-8D36-0FD44C31FD44}" type="sibTrans" cxnId="{1AB46BC7-6F8C-43FB-8AEA-079786100219}">
      <dgm:prSet/>
      <dgm:spPr/>
      <dgm:t>
        <a:bodyPr/>
        <a:lstStyle/>
        <a:p>
          <a:endParaRPr lang="en-US"/>
        </a:p>
      </dgm:t>
    </dgm:pt>
    <dgm:pt modelId="{B308BFF2-F538-403B-8A02-DB8BDA6B2719}" type="pres">
      <dgm:prSet presAssocID="{1C7529DA-4B7C-423F-81DB-6CFD5E3D0AD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B078F5-8F08-47E0-A4F8-94613BBABB9C}" type="pres">
      <dgm:prSet presAssocID="{3B4B4076-233A-4C9F-A8D2-C66FB98B7F76}" presName="circle1" presStyleLbl="node1" presStyleIdx="0" presStyleCnt="3"/>
      <dgm:spPr/>
      <dgm:t>
        <a:bodyPr/>
        <a:lstStyle/>
        <a:p>
          <a:endParaRPr lang="en-US"/>
        </a:p>
      </dgm:t>
    </dgm:pt>
    <dgm:pt modelId="{F5626BAC-AC5C-44F5-B21A-3195343B0134}" type="pres">
      <dgm:prSet presAssocID="{3B4B4076-233A-4C9F-A8D2-C66FB98B7F76}" presName="space" presStyleCnt="0"/>
      <dgm:spPr/>
      <dgm:t>
        <a:bodyPr/>
        <a:lstStyle/>
        <a:p>
          <a:endParaRPr lang="en-US"/>
        </a:p>
      </dgm:t>
    </dgm:pt>
    <dgm:pt modelId="{BD3BE9F0-0CAC-4157-9E46-0F0134B9F740}" type="pres">
      <dgm:prSet presAssocID="{3B4B4076-233A-4C9F-A8D2-C66FB98B7F76}" presName="rect1" presStyleLbl="alignAcc1" presStyleIdx="0" presStyleCnt="3"/>
      <dgm:spPr/>
      <dgm:t>
        <a:bodyPr/>
        <a:lstStyle/>
        <a:p>
          <a:endParaRPr lang="en-US"/>
        </a:p>
      </dgm:t>
    </dgm:pt>
    <dgm:pt modelId="{42D4A862-359B-44CF-8CA5-94211F5C18E7}" type="pres">
      <dgm:prSet presAssocID="{9BA50D57-DBF6-49DF-B5B8-A55FDC6E415C}" presName="vertSpace2" presStyleLbl="node1" presStyleIdx="0" presStyleCnt="3"/>
      <dgm:spPr/>
      <dgm:t>
        <a:bodyPr/>
        <a:lstStyle/>
        <a:p>
          <a:endParaRPr lang="en-US"/>
        </a:p>
      </dgm:t>
    </dgm:pt>
    <dgm:pt modelId="{CC0488D7-AB8B-4CB7-BE9B-5C470E029F54}" type="pres">
      <dgm:prSet presAssocID="{9BA50D57-DBF6-49DF-B5B8-A55FDC6E415C}" presName="circle2" presStyleLbl="node1" presStyleIdx="1" presStyleCnt="3"/>
      <dgm:spPr/>
      <dgm:t>
        <a:bodyPr/>
        <a:lstStyle/>
        <a:p>
          <a:endParaRPr lang="en-US"/>
        </a:p>
      </dgm:t>
    </dgm:pt>
    <dgm:pt modelId="{F2D11CBB-27D3-4C6C-B610-9E25E398FE2B}" type="pres">
      <dgm:prSet presAssocID="{9BA50D57-DBF6-49DF-B5B8-A55FDC6E415C}" presName="rect2" presStyleLbl="alignAcc1" presStyleIdx="1" presStyleCnt="3"/>
      <dgm:spPr/>
      <dgm:t>
        <a:bodyPr/>
        <a:lstStyle/>
        <a:p>
          <a:endParaRPr lang="en-US"/>
        </a:p>
      </dgm:t>
    </dgm:pt>
    <dgm:pt modelId="{6537C74C-157F-4BFC-9AA2-F847C60375F3}" type="pres">
      <dgm:prSet presAssocID="{DCE0648A-5572-4678-8E12-434EC9142EF1}" presName="vertSpace3" presStyleLbl="node1" presStyleIdx="1" presStyleCnt="3"/>
      <dgm:spPr/>
      <dgm:t>
        <a:bodyPr/>
        <a:lstStyle/>
        <a:p>
          <a:endParaRPr lang="en-US"/>
        </a:p>
      </dgm:t>
    </dgm:pt>
    <dgm:pt modelId="{65ACC6ED-26AD-412F-A0DE-EF20BC771EE5}" type="pres">
      <dgm:prSet presAssocID="{DCE0648A-5572-4678-8E12-434EC9142EF1}" presName="circle3" presStyleLbl="node1" presStyleIdx="2" presStyleCnt="3"/>
      <dgm:spPr/>
      <dgm:t>
        <a:bodyPr/>
        <a:lstStyle/>
        <a:p>
          <a:endParaRPr lang="en-US"/>
        </a:p>
      </dgm:t>
    </dgm:pt>
    <dgm:pt modelId="{5D617F1E-53C0-4096-832F-9EE948F88D6F}" type="pres">
      <dgm:prSet presAssocID="{DCE0648A-5572-4678-8E12-434EC9142EF1}" presName="rect3" presStyleLbl="alignAcc1" presStyleIdx="2" presStyleCnt="3" custLinFactNeighborX="257" custLinFactNeighborY="6557"/>
      <dgm:spPr/>
      <dgm:t>
        <a:bodyPr/>
        <a:lstStyle/>
        <a:p>
          <a:endParaRPr lang="en-US"/>
        </a:p>
      </dgm:t>
    </dgm:pt>
    <dgm:pt modelId="{8F42F309-598E-4BB4-90F1-50E43FA524CC}" type="pres">
      <dgm:prSet presAssocID="{3B4B4076-233A-4C9F-A8D2-C66FB98B7F7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249F5-6A43-4677-858A-4209B274B459}" type="pres">
      <dgm:prSet presAssocID="{3B4B4076-233A-4C9F-A8D2-C66FB98B7F7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19803-8DC6-45F6-82DC-A32CC3A9CD7F}" type="pres">
      <dgm:prSet presAssocID="{9BA50D57-DBF6-49DF-B5B8-A55FDC6E415C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3DE41-7537-4441-8B1C-5E8BE18ACA77}" type="pres">
      <dgm:prSet presAssocID="{9BA50D57-DBF6-49DF-B5B8-A55FDC6E415C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7FEF1-1639-4E5D-83AD-F0D9A362B7EA}" type="pres">
      <dgm:prSet presAssocID="{DCE0648A-5572-4678-8E12-434EC9142EF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D26A5-DBB8-4E90-9DA9-227A2AD5DEB3}" type="pres">
      <dgm:prSet presAssocID="{DCE0648A-5572-4678-8E12-434EC9142EF1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DBA4E4-4369-4FB3-9E00-A2F45469ABFD}" type="presOf" srcId="{9BA50D57-DBF6-49DF-B5B8-A55FDC6E415C}" destId="{F2D11CBB-27D3-4C6C-B610-9E25E398FE2B}" srcOrd="0" destOrd="0" presId="urn:microsoft.com/office/officeart/2005/8/layout/target3"/>
    <dgm:cxn modelId="{D19D8516-5E7F-4A68-A45E-F93D7B27DE2F}" srcId="{1C7529DA-4B7C-423F-81DB-6CFD5E3D0ADC}" destId="{9BA50D57-DBF6-49DF-B5B8-A55FDC6E415C}" srcOrd="1" destOrd="0" parTransId="{1A2817E4-8B33-432D-9741-7F7065BBA7F7}" sibTransId="{4E8B306A-1BBD-4D17-979C-630E919DFB88}"/>
    <dgm:cxn modelId="{56CC6B03-5AEB-4229-A733-D203A02F9938}" type="presOf" srcId="{A809E276-E84A-40E1-9F15-DD3DCA0005A3}" destId="{DBE3DE41-7537-4441-8B1C-5E8BE18ACA77}" srcOrd="0" destOrd="0" presId="urn:microsoft.com/office/officeart/2005/8/layout/target3"/>
    <dgm:cxn modelId="{3EB76E4B-967A-483D-B306-80ABCD3FAB86}" type="presOf" srcId="{2D8BB8AD-33AD-4128-B80C-D3B16F343070}" destId="{8C7249F5-6A43-4677-858A-4209B274B459}" srcOrd="0" destOrd="0" presId="urn:microsoft.com/office/officeart/2005/8/layout/target3"/>
    <dgm:cxn modelId="{A6913866-5825-4B67-9F82-62014A7F8897}" srcId="{9BA50D57-DBF6-49DF-B5B8-A55FDC6E415C}" destId="{A809E276-E84A-40E1-9F15-DD3DCA0005A3}" srcOrd="0" destOrd="0" parTransId="{DC3DB3CC-B237-4B06-9208-67E99C2DA484}" sibTransId="{4944361B-628A-4532-B857-2CB763ED0A5B}"/>
    <dgm:cxn modelId="{2F0EB6E7-AAE8-4304-A2B5-B5CA16564F51}" type="presOf" srcId="{1C7529DA-4B7C-423F-81DB-6CFD5E3D0ADC}" destId="{B308BFF2-F538-403B-8A02-DB8BDA6B2719}" srcOrd="0" destOrd="0" presId="urn:microsoft.com/office/officeart/2005/8/layout/target3"/>
    <dgm:cxn modelId="{5C584D83-0237-48FA-814D-B7D577DC7187}" type="presOf" srcId="{AC0508E8-ED81-41D1-9578-1B6094830F8C}" destId="{6C8D26A5-DBB8-4E90-9DA9-227A2AD5DEB3}" srcOrd="0" destOrd="0" presId="urn:microsoft.com/office/officeart/2005/8/layout/target3"/>
    <dgm:cxn modelId="{9667A6C6-B80B-4EFF-8D95-56FE0623E458}" srcId="{1C7529DA-4B7C-423F-81DB-6CFD5E3D0ADC}" destId="{3B4B4076-233A-4C9F-A8D2-C66FB98B7F76}" srcOrd="0" destOrd="0" parTransId="{52609B08-20DA-4F0B-86A7-5DAA2617C4B7}" sibTransId="{3F1F5BA9-3F6F-43E1-999C-B228902F6D1A}"/>
    <dgm:cxn modelId="{E7C55D17-4B4E-44FA-A69D-9AC9391CF2D1}" type="presOf" srcId="{DCE0648A-5572-4678-8E12-434EC9142EF1}" destId="{5D617F1E-53C0-4096-832F-9EE948F88D6F}" srcOrd="0" destOrd="0" presId="urn:microsoft.com/office/officeart/2005/8/layout/target3"/>
    <dgm:cxn modelId="{1AB46BC7-6F8C-43FB-8AEA-079786100219}" srcId="{DCE0648A-5572-4678-8E12-434EC9142EF1}" destId="{AC0508E8-ED81-41D1-9578-1B6094830F8C}" srcOrd="0" destOrd="0" parTransId="{C759A673-0357-4FD1-865B-2D3CEFF9D514}" sibTransId="{B4A12B0D-88B8-461F-8D36-0FD44C31FD44}"/>
    <dgm:cxn modelId="{1A6757D2-537B-46DD-98F4-D63EDE2F7A6C}" srcId="{3B4B4076-233A-4C9F-A8D2-C66FB98B7F76}" destId="{2D8BB8AD-33AD-4128-B80C-D3B16F343070}" srcOrd="0" destOrd="0" parTransId="{A8C1ADE9-730E-4582-92DA-79E305F42755}" sibTransId="{BFAC7E68-3BAA-4A1A-A5F8-BA9E21528B48}"/>
    <dgm:cxn modelId="{FAA1FE7F-2B05-401A-A5BC-CD1E04D814A4}" type="presOf" srcId="{3B4B4076-233A-4C9F-A8D2-C66FB98B7F76}" destId="{BD3BE9F0-0CAC-4157-9E46-0F0134B9F740}" srcOrd="0" destOrd="0" presId="urn:microsoft.com/office/officeart/2005/8/layout/target3"/>
    <dgm:cxn modelId="{437B4986-2559-43D3-A8F6-A8C0BD705F3E}" type="presOf" srcId="{9BA50D57-DBF6-49DF-B5B8-A55FDC6E415C}" destId="{46219803-8DC6-45F6-82DC-A32CC3A9CD7F}" srcOrd="1" destOrd="0" presId="urn:microsoft.com/office/officeart/2005/8/layout/target3"/>
    <dgm:cxn modelId="{B8875740-868C-4808-8EAC-47C63A7B0653}" srcId="{1C7529DA-4B7C-423F-81DB-6CFD5E3D0ADC}" destId="{DCE0648A-5572-4678-8E12-434EC9142EF1}" srcOrd="2" destOrd="0" parTransId="{E3928BD4-5DE9-4583-9878-DFE840EB45A9}" sibTransId="{69EF6CC7-4CD1-402A-A691-8E12430B80E4}"/>
    <dgm:cxn modelId="{B445F93E-257E-4AB3-86EC-0CC521F1E4D4}" type="presOf" srcId="{3B4B4076-233A-4C9F-A8D2-C66FB98B7F76}" destId="{8F42F309-598E-4BB4-90F1-50E43FA524CC}" srcOrd="1" destOrd="0" presId="urn:microsoft.com/office/officeart/2005/8/layout/target3"/>
    <dgm:cxn modelId="{50EEC347-EE6E-4B18-9F3F-56665B734891}" type="presOf" srcId="{DCE0648A-5572-4678-8E12-434EC9142EF1}" destId="{ABD7FEF1-1639-4E5D-83AD-F0D9A362B7EA}" srcOrd="1" destOrd="0" presId="urn:microsoft.com/office/officeart/2005/8/layout/target3"/>
    <dgm:cxn modelId="{8DFB696C-5055-4782-90F8-03358C15126D}" type="presParOf" srcId="{B308BFF2-F538-403B-8A02-DB8BDA6B2719}" destId="{F7B078F5-8F08-47E0-A4F8-94613BBABB9C}" srcOrd="0" destOrd="0" presId="urn:microsoft.com/office/officeart/2005/8/layout/target3"/>
    <dgm:cxn modelId="{FCE88188-B063-4A68-9B55-17F7E511117F}" type="presParOf" srcId="{B308BFF2-F538-403B-8A02-DB8BDA6B2719}" destId="{F5626BAC-AC5C-44F5-B21A-3195343B0134}" srcOrd="1" destOrd="0" presId="urn:microsoft.com/office/officeart/2005/8/layout/target3"/>
    <dgm:cxn modelId="{7A8AB378-EC26-4BF6-9B8F-E1DE79DF3001}" type="presParOf" srcId="{B308BFF2-F538-403B-8A02-DB8BDA6B2719}" destId="{BD3BE9F0-0CAC-4157-9E46-0F0134B9F740}" srcOrd="2" destOrd="0" presId="urn:microsoft.com/office/officeart/2005/8/layout/target3"/>
    <dgm:cxn modelId="{B8A5AD1E-C9F6-4729-A510-0D0B666211BE}" type="presParOf" srcId="{B308BFF2-F538-403B-8A02-DB8BDA6B2719}" destId="{42D4A862-359B-44CF-8CA5-94211F5C18E7}" srcOrd="3" destOrd="0" presId="urn:microsoft.com/office/officeart/2005/8/layout/target3"/>
    <dgm:cxn modelId="{504DC796-280B-45CA-BF7E-1706DA1414A6}" type="presParOf" srcId="{B308BFF2-F538-403B-8A02-DB8BDA6B2719}" destId="{CC0488D7-AB8B-4CB7-BE9B-5C470E029F54}" srcOrd="4" destOrd="0" presId="urn:microsoft.com/office/officeart/2005/8/layout/target3"/>
    <dgm:cxn modelId="{79CBB708-F9F5-4D75-8A27-6BE0BE296114}" type="presParOf" srcId="{B308BFF2-F538-403B-8A02-DB8BDA6B2719}" destId="{F2D11CBB-27D3-4C6C-B610-9E25E398FE2B}" srcOrd="5" destOrd="0" presId="urn:microsoft.com/office/officeart/2005/8/layout/target3"/>
    <dgm:cxn modelId="{6BDFFDEE-986F-4037-810D-4DCD509169AC}" type="presParOf" srcId="{B308BFF2-F538-403B-8A02-DB8BDA6B2719}" destId="{6537C74C-157F-4BFC-9AA2-F847C60375F3}" srcOrd="6" destOrd="0" presId="urn:microsoft.com/office/officeart/2005/8/layout/target3"/>
    <dgm:cxn modelId="{96849AAC-7020-4877-A52E-7B797DCFC472}" type="presParOf" srcId="{B308BFF2-F538-403B-8A02-DB8BDA6B2719}" destId="{65ACC6ED-26AD-412F-A0DE-EF20BC771EE5}" srcOrd="7" destOrd="0" presId="urn:microsoft.com/office/officeart/2005/8/layout/target3"/>
    <dgm:cxn modelId="{F40E30AD-3459-4E89-B94C-436094646F4E}" type="presParOf" srcId="{B308BFF2-F538-403B-8A02-DB8BDA6B2719}" destId="{5D617F1E-53C0-4096-832F-9EE948F88D6F}" srcOrd="8" destOrd="0" presId="urn:microsoft.com/office/officeart/2005/8/layout/target3"/>
    <dgm:cxn modelId="{5B3C15C9-C72F-4F36-BE20-03C0C1FE24C8}" type="presParOf" srcId="{B308BFF2-F538-403B-8A02-DB8BDA6B2719}" destId="{8F42F309-598E-4BB4-90F1-50E43FA524CC}" srcOrd="9" destOrd="0" presId="urn:microsoft.com/office/officeart/2005/8/layout/target3"/>
    <dgm:cxn modelId="{83E7725F-3CEA-48BF-A017-BB1B61320593}" type="presParOf" srcId="{B308BFF2-F538-403B-8A02-DB8BDA6B2719}" destId="{8C7249F5-6A43-4677-858A-4209B274B459}" srcOrd="10" destOrd="0" presId="urn:microsoft.com/office/officeart/2005/8/layout/target3"/>
    <dgm:cxn modelId="{0A7C9387-F9AC-4A2C-AFAD-8EE05817A1D5}" type="presParOf" srcId="{B308BFF2-F538-403B-8A02-DB8BDA6B2719}" destId="{46219803-8DC6-45F6-82DC-A32CC3A9CD7F}" srcOrd="11" destOrd="0" presId="urn:microsoft.com/office/officeart/2005/8/layout/target3"/>
    <dgm:cxn modelId="{B83FD63C-26F4-4CDF-A562-B9064196CE69}" type="presParOf" srcId="{B308BFF2-F538-403B-8A02-DB8BDA6B2719}" destId="{DBE3DE41-7537-4441-8B1C-5E8BE18ACA77}" srcOrd="12" destOrd="0" presId="urn:microsoft.com/office/officeart/2005/8/layout/target3"/>
    <dgm:cxn modelId="{DE2C657B-E9FE-462F-8385-2D0AFB71FD52}" type="presParOf" srcId="{B308BFF2-F538-403B-8A02-DB8BDA6B2719}" destId="{ABD7FEF1-1639-4E5D-83AD-F0D9A362B7EA}" srcOrd="13" destOrd="0" presId="urn:microsoft.com/office/officeart/2005/8/layout/target3"/>
    <dgm:cxn modelId="{C27A2883-4A0D-4BBF-AEED-FB84743FDCB3}" type="presParOf" srcId="{B308BFF2-F538-403B-8A02-DB8BDA6B2719}" destId="{6C8D26A5-DBB8-4E90-9DA9-227A2AD5DEB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1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1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81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86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7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Tekststijl van het model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Tekststijl van het model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nl-NL" smtClean="0"/>
              <a:t>Tekststijl van het model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Invoering nieuw </a:t>
            </a:r>
            <a:br>
              <a:rPr lang="nl-NL" dirty="0" smtClean="0"/>
            </a:br>
            <a:r>
              <a:rPr lang="nl-NL" dirty="0" smtClean="0"/>
              <a:t>model vergoeding wedstrijden 2019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Namens bestuur NBTA</a:t>
            </a:r>
            <a:r>
              <a:rPr kumimoji="0" lang="nl-NL" sz="2400" kern="120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,</a:t>
            </a:r>
            <a:endParaRPr lang="nl-NL" dirty="0" smtClean="0"/>
          </a:p>
          <a:p>
            <a:r>
              <a:rPr kumimoji="0" lang="nl-NL" sz="2400" kern="120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Hans van den Broek</a:t>
            </a:r>
          </a:p>
          <a:p>
            <a:r>
              <a:rPr lang="nl-NL" dirty="0" smtClean="0"/>
              <a:t>Penningmeester</a:t>
            </a:r>
          </a:p>
          <a:p>
            <a:r>
              <a:rPr lang="nl-NL" dirty="0" smtClean="0"/>
              <a:t>Wendie Homan </a:t>
            </a:r>
          </a:p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Penningmeester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3911696"/>
            <a:ext cx="4547146" cy="29585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5180465"/>
            <a:ext cx="2232248" cy="16248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117918"/>
              </p:ext>
            </p:extLst>
          </p:nvPr>
        </p:nvGraphicFramePr>
        <p:xfrm>
          <a:off x="1295400" y="1905000"/>
          <a:ext cx="6359577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Model 2018 en 2019</a:t>
            </a:r>
            <a:endParaRPr lang="nl-NL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256" y="6207050"/>
            <a:ext cx="573792" cy="460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Wedstrijdinkomsten zijn de belangrijkste inkomensbron voor de NBTA.</a:t>
            </a:r>
          </a:p>
          <a:p>
            <a:r>
              <a:rPr lang="nl-NL" dirty="0" smtClean="0"/>
              <a:t>Vaste inkomsten zijn belangrijk voor begroting 2019.</a:t>
            </a:r>
          </a:p>
          <a:p>
            <a:r>
              <a:rPr lang="nl-NL" dirty="0" smtClean="0"/>
              <a:t>Vaste inkomsten zijn belangrijk om te kunnen begroten voor de breedtesport en de topsport. </a:t>
            </a:r>
          </a:p>
          <a:p>
            <a:r>
              <a:rPr lang="nl-NL" dirty="0" smtClean="0"/>
              <a:t>Zowel NBTA als verenigingen weten financieel waar ze aan toe zijn bij het organiseren van een wedstrijd.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een wijziging?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8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endParaRPr lang="nl-NL" dirty="0" smtClean="0"/>
          </a:p>
          <a:p>
            <a:pPr marL="64008" indent="0">
              <a:buNone/>
            </a:pPr>
            <a:r>
              <a:rPr lang="nl-NL" dirty="0" smtClean="0"/>
              <a:t>Alle inkomsten (inschrijfgelden + entree) komen ten goede van de vereniging minus:</a:t>
            </a:r>
          </a:p>
          <a:p>
            <a:pPr marL="64008" indent="0">
              <a:buNone/>
            </a:pPr>
            <a:endParaRPr lang="nl-NL" dirty="0"/>
          </a:p>
          <a:p>
            <a:pPr marL="64008" indent="0">
              <a:buNone/>
            </a:pPr>
            <a:r>
              <a:rPr lang="nl-NL" dirty="0" smtClean="0"/>
              <a:t>Er komt een vast bedrag om jury – klerken en wedstrijdleiders te betalen. Dit bedrag is vastgesteld door de NBTA</a:t>
            </a:r>
            <a:r>
              <a:rPr lang="nl-NL" dirty="0"/>
              <a:t> </a:t>
            </a:r>
            <a:r>
              <a:rPr lang="nl-NL" dirty="0" smtClean="0"/>
              <a:t>op € 795,00 voor 2 juryleden en € 1135,00 voor 3 juryleden.</a:t>
            </a:r>
          </a:p>
          <a:p>
            <a:pPr marL="64008" indent="0">
              <a:buNone/>
            </a:pPr>
            <a:r>
              <a:rPr lang="nl-NL" dirty="0" smtClean="0"/>
              <a:t>				+</a:t>
            </a:r>
          </a:p>
          <a:p>
            <a:pPr marL="64008" indent="0">
              <a:buNone/>
            </a:pPr>
            <a:r>
              <a:rPr lang="nl-NL" dirty="0" smtClean="0"/>
              <a:t>Auspiciën van € 400,00 per wedstrijd. </a:t>
            </a:r>
          </a:p>
          <a:p>
            <a:pPr marL="64008" indent="0">
              <a:buNone/>
            </a:pPr>
            <a:r>
              <a:rPr lang="nl-NL" dirty="0"/>
              <a:t>	</a:t>
            </a:r>
            <a:r>
              <a:rPr lang="nl-NL" dirty="0" smtClean="0"/>
              <a:t>			=</a:t>
            </a:r>
          </a:p>
          <a:p>
            <a:pPr marL="64008" indent="0">
              <a:buNone/>
            </a:pPr>
            <a:r>
              <a:rPr lang="nl-NL" dirty="0" smtClean="0"/>
              <a:t>Totaal € 1195,00 voor 2 juryleden en € 1535,00 voor 3 juryleden.</a:t>
            </a:r>
            <a:endParaRPr lang="nl-NL" dirty="0"/>
          </a:p>
          <a:p>
            <a:pPr marL="6400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19894"/>
            <a:ext cx="8229600" cy="1104106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Wat gaat er financieel veranderen in 2019?</a:t>
            </a:r>
            <a:endParaRPr lang="nl-NL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256" y="6286859"/>
            <a:ext cx="573792" cy="46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nl-NL" sz="8000" dirty="0" smtClean="0"/>
              <a:t>Wat betekent dit </a:t>
            </a:r>
          </a:p>
          <a:p>
            <a:pPr marL="64008" indent="0" algn="ctr">
              <a:buNone/>
            </a:pPr>
            <a:r>
              <a:rPr lang="nl-NL" sz="8000" dirty="0" smtClean="0"/>
              <a:t>t.o.v. 2018?</a:t>
            </a:r>
            <a:endParaRPr lang="nl-NL" sz="8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256" y="6286859"/>
            <a:ext cx="573792" cy="46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7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416"/>
          </a:xfrm>
        </p:spPr>
        <p:txBody>
          <a:bodyPr>
            <a:normAutofit fontScale="700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Gemiddelde entree 19% van inschrijfgeld</a:t>
            </a:r>
          </a:p>
          <a:p>
            <a:r>
              <a:rPr lang="nl-NL" dirty="0" smtClean="0"/>
              <a:t>Gemiddelde prijs voor medailles is 9% van inschrijfgeld.</a:t>
            </a:r>
          </a:p>
          <a:p>
            <a:r>
              <a:rPr lang="nl-NL" dirty="0" smtClean="0"/>
              <a:t>Inhuur muziek vast bedrag van € 260,00.</a:t>
            </a:r>
          </a:p>
          <a:p>
            <a:r>
              <a:rPr kumimoji="0" lang="nl-NL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EHBO – uurvergoeding € 7,50 maal gemiddelde wedstrijdduur van 9 uur x 2 personen = € 135,00.</a:t>
            </a:r>
            <a:endParaRPr lang="nl-NL" dirty="0" smtClean="0"/>
          </a:p>
          <a:p>
            <a:r>
              <a:rPr lang="nl-NL" dirty="0" smtClean="0"/>
              <a:t>Kosten voor programmaboekje € 50,00 (komt te vervallen, mag wel)</a:t>
            </a:r>
          </a:p>
          <a:p>
            <a:r>
              <a:rPr lang="nl-NL" dirty="0" smtClean="0"/>
              <a:t>Gemiddelde zaalhuur € 570,00</a:t>
            </a:r>
          </a:p>
          <a:p>
            <a:r>
              <a:rPr lang="nl-NL" dirty="0"/>
              <a:t>Gemiddeld prijs catering € 260,00</a:t>
            </a:r>
          </a:p>
          <a:p>
            <a:r>
              <a:rPr lang="nl-NL" dirty="0"/>
              <a:t>Gemiddelde prijs van jurylid € 300,00</a:t>
            </a:r>
          </a:p>
          <a:p>
            <a:r>
              <a:rPr lang="nl-NL" dirty="0"/>
              <a:t>Klerk € 40,00</a:t>
            </a:r>
          </a:p>
          <a:p>
            <a:r>
              <a:rPr lang="nl-NL" dirty="0"/>
              <a:t>Gemiddelde prijs voor reiskosten wedstrijdleider € 65,00</a:t>
            </a:r>
          </a:p>
          <a:p>
            <a:r>
              <a:rPr lang="nl-NL" dirty="0"/>
              <a:t>Verwerkingskosten wedstrijd € 50,00.</a:t>
            </a:r>
          </a:p>
          <a:p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075240" cy="453603"/>
          </a:xfrm>
        </p:spPr>
        <p:txBody>
          <a:bodyPr>
            <a:normAutofit fontScale="90000"/>
          </a:bodyPr>
          <a:lstStyle/>
          <a:p>
            <a:r>
              <a:rPr lang="nl-NL" sz="3100" dirty="0" smtClean="0">
                <a:solidFill>
                  <a:srgbClr val="FF0000"/>
                </a:solidFill>
              </a:rPr>
              <a:t>Gemiddelde percentages en bedragen.</a:t>
            </a:r>
            <a:endParaRPr lang="nl-NL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256" y="6286859"/>
            <a:ext cx="573792" cy="46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243225"/>
              </p:ext>
            </p:extLst>
          </p:nvPr>
        </p:nvGraphicFramePr>
        <p:xfrm>
          <a:off x="0" y="-113505"/>
          <a:ext cx="9144001" cy="6726319"/>
        </p:xfrm>
        <a:graphic>
          <a:graphicData uri="http://schemas.openxmlformats.org/drawingml/2006/table">
            <a:tbl>
              <a:tblPr/>
              <a:tblGrid>
                <a:gridCol w="2949927">
                  <a:extLst>
                    <a:ext uri="{9D8B030D-6E8A-4147-A177-3AD203B41FA5}">
                      <a16:colId xmlns:a16="http://schemas.microsoft.com/office/drawing/2014/main" xmlns="" val="2826216087"/>
                    </a:ext>
                  </a:extLst>
                </a:gridCol>
                <a:gridCol w="1734340">
                  <a:extLst>
                    <a:ext uri="{9D8B030D-6E8A-4147-A177-3AD203B41FA5}">
                      <a16:colId xmlns:a16="http://schemas.microsoft.com/office/drawing/2014/main" xmlns="" val="2462038624"/>
                    </a:ext>
                  </a:extLst>
                </a:gridCol>
                <a:gridCol w="1486578">
                  <a:extLst>
                    <a:ext uri="{9D8B030D-6E8A-4147-A177-3AD203B41FA5}">
                      <a16:colId xmlns:a16="http://schemas.microsoft.com/office/drawing/2014/main" xmlns="" val="2116931380"/>
                    </a:ext>
                  </a:extLst>
                </a:gridCol>
                <a:gridCol w="1486578">
                  <a:extLst>
                    <a:ext uri="{9D8B030D-6E8A-4147-A177-3AD203B41FA5}">
                      <a16:colId xmlns:a16="http://schemas.microsoft.com/office/drawing/2014/main" xmlns="" val="3404818655"/>
                    </a:ext>
                  </a:extLst>
                </a:gridCol>
                <a:gridCol w="1486578">
                  <a:extLst>
                    <a:ext uri="{9D8B030D-6E8A-4147-A177-3AD203B41FA5}">
                      <a16:colId xmlns:a16="http://schemas.microsoft.com/office/drawing/2014/main" xmlns="" val="3556774619"/>
                    </a:ext>
                  </a:extLst>
                </a:gridCol>
              </a:tblGrid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5866761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nl-NL" sz="1600" b="1" i="1" u="sng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lanes</a:t>
                      </a:r>
                      <a:endParaRPr lang="nl-NL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nl-NL" sz="1600" b="1" i="1" u="sng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lanes</a:t>
                      </a:r>
                      <a:endParaRPr lang="nl-NL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nl-NL" sz="1600" b="1" i="1" u="sng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lanes</a:t>
                      </a:r>
                      <a:endParaRPr lang="nl-NL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nl-NL" sz="1600" b="1" i="1" u="sng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lanes</a:t>
                      </a:r>
                      <a:endParaRPr lang="nl-NL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6036255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inschrijfgeld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316517836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entrée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429013123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  <a:r>
                        <a:rPr lang="nl-NL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inkomsten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631297185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medailles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677621996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muziek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363657370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ehbo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622148035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programmaboekje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763576403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zaalhuur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585171939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catering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220922142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jury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844157905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klerk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392013367"/>
                  </a:ext>
                </a:extLst>
              </a:tr>
              <a:tr h="290989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wedstrijdleider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783121870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verwerkingskosten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008948592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auspicien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724237288"/>
                  </a:ext>
                </a:extLst>
              </a:tr>
              <a:tr h="1056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519402153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Vergoeding voor vereniging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136027188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r>
                        <a:rPr lang="nl-N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vorm 1 – vaste vergoeding</a:t>
                      </a:r>
                      <a:endParaRPr lang="nl-NL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151008500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r>
                        <a:rPr lang="nl-N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vorm  2 - 54</a:t>
                      </a: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van het</a:t>
                      </a:r>
                      <a:r>
                        <a:rPr lang="nl-N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inschrijfgeld</a:t>
                      </a:r>
                      <a:endParaRPr lang="nl-NL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279129300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r>
                        <a:rPr lang="nl-N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n</a:t>
                      </a: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ieuw</a:t>
                      </a:r>
                      <a:r>
                        <a:rPr lang="nl-N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vorm 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2975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3570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874743256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lijft </a:t>
                      </a:r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26573051"/>
                  </a:ext>
                </a:extLst>
              </a:tr>
              <a:tr h="25441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Vorm 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12468112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Vorm 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586415246"/>
                  </a:ext>
                </a:extLst>
              </a:tr>
              <a:tr h="231486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Nieuwe</a:t>
                      </a:r>
                      <a:r>
                        <a:rPr lang="nl-N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vorm 2019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37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/>
              <a:t>Uitgaande van 65 wedstrijden krijgen we een bedrag binnen van            € 26.000,00.</a:t>
            </a:r>
          </a:p>
          <a:p>
            <a:r>
              <a:rPr lang="nl-NL" dirty="0" smtClean="0"/>
              <a:t>Jaarlijks ontvangen wij een bedrag vanuit de KNMO van maximaal € 7.500,00 (voor 2019 is dit nog niet vastgesteld)</a:t>
            </a:r>
          </a:p>
          <a:p>
            <a:r>
              <a:rPr lang="nl-NL" b="1" dirty="0" smtClean="0"/>
              <a:t>Totale inkomsten voor 2019 € 33.500,00</a:t>
            </a:r>
            <a:r>
              <a:rPr lang="nl-NL" dirty="0" smtClean="0"/>
              <a:t>.</a:t>
            </a:r>
          </a:p>
          <a:p>
            <a:r>
              <a:rPr lang="nl-NL" dirty="0" smtClean="0"/>
              <a:t>Organisatiekosten, zoals bijvoorbeeld reiskosten, huur vergaderruimtes, secretariaat en </a:t>
            </a:r>
            <a:r>
              <a:rPr lang="nl-NL" dirty="0"/>
              <a:t>onderhoud en ontwikkeling van </a:t>
            </a:r>
            <a:r>
              <a:rPr lang="nl-NL" dirty="0" smtClean="0"/>
              <a:t>multimedia/pr  € </a:t>
            </a:r>
            <a:r>
              <a:rPr lang="nl-NL" dirty="0"/>
              <a:t>12.000,00</a:t>
            </a:r>
          </a:p>
          <a:p>
            <a:r>
              <a:rPr lang="nl-NL" dirty="0"/>
              <a:t>Bankkosten € </a:t>
            </a:r>
            <a:r>
              <a:rPr lang="nl-NL" dirty="0" smtClean="0"/>
              <a:t>1.200,00</a:t>
            </a:r>
            <a:endParaRPr lang="nl-NL" dirty="0"/>
          </a:p>
          <a:p>
            <a:r>
              <a:rPr lang="nl-NL" dirty="0"/>
              <a:t>Educatie jury, docenten en sporters (breedtesport) € </a:t>
            </a:r>
            <a:r>
              <a:rPr lang="nl-NL" dirty="0" smtClean="0"/>
              <a:t>8.000,00</a:t>
            </a:r>
            <a:r>
              <a:rPr lang="nl-NL" dirty="0"/>
              <a:t> </a:t>
            </a:r>
            <a:r>
              <a:rPr lang="nl-NL" dirty="0" smtClean="0">
                <a:solidFill>
                  <a:srgbClr val="FF0000"/>
                </a:solidFill>
              </a:rPr>
              <a:t>Vraag aan verenigingen? Hoe willen jullie dit ingevuld hebben?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Kosten internationaal (NBTA E</a:t>
            </a:r>
            <a:r>
              <a:rPr lang="nl-NL" dirty="0" smtClean="0"/>
              <a:t>uropa </a:t>
            </a:r>
            <a:r>
              <a:rPr lang="nl-NL" dirty="0"/>
              <a:t>en </a:t>
            </a:r>
            <a:r>
              <a:rPr lang="nl-NL" dirty="0" smtClean="0"/>
              <a:t>Wereld</a:t>
            </a:r>
            <a:r>
              <a:rPr lang="nl-NL" dirty="0"/>
              <a:t>) </a:t>
            </a:r>
            <a:r>
              <a:rPr lang="nl-NL" dirty="0" smtClean="0"/>
              <a:t>waaronder vergaderingen en contributie € 2.500,00</a:t>
            </a:r>
          </a:p>
          <a:p>
            <a:r>
              <a:rPr lang="nl-NL" dirty="0"/>
              <a:t>Bijdrage </a:t>
            </a:r>
            <a:r>
              <a:rPr lang="nl-NL" dirty="0" smtClean="0"/>
              <a:t>in kosten jury voor Europese/WK in april € 5.000,00</a:t>
            </a:r>
            <a:endParaRPr lang="nl-NL" dirty="0"/>
          </a:p>
          <a:p>
            <a:r>
              <a:rPr lang="nl-NL" dirty="0"/>
              <a:t>Bijdrage in kosten jury </a:t>
            </a:r>
            <a:r>
              <a:rPr lang="nl-NL" dirty="0" smtClean="0"/>
              <a:t>voor EK majorette in </a:t>
            </a:r>
            <a:r>
              <a:rPr lang="nl-NL" dirty="0"/>
              <a:t>oktober € </a:t>
            </a:r>
            <a:r>
              <a:rPr lang="nl-NL" dirty="0" smtClean="0"/>
              <a:t>3.000,00</a:t>
            </a:r>
            <a:endParaRPr lang="nl-NL" dirty="0"/>
          </a:p>
          <a:p>
            <a:r>
              <a:rPr lang="nl-NL" dirty="0" smtClean="0"/>
              <a:t>Onvoorziene </a:t>
            </a:r>
            <a:r>
              <a:rPr lang="nl-NL" dirty="0"/>
              <a:t>kosten € </a:t>
            </a:r>
            <a:r>
              <a:rPr lang="nl-NL" dirty="0" smtClean="0"/>
              <a:t>1.800,00</a:t>
            </a:r>
            <a:r>
              <a:rPr lang="nl-NL" dirty="0"/>
              <a:t>.</a:t>
            </a:r>
          </a:p>
          <a:p>
            <a:endParaRPr lang="nl-NL" dirty="0" smtClean="0"/>
          </a:p>
          <a:p>
            <a:pPr marL="6400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gaan we doen met de opbrengsten in 2019.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256" y="6286859"/>
            <a:ext cx="573792" cy="46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8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8" y="1831278"/>
            <a:ext cx="8229600" cy="411480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NL" sz="8000" dirty="0"/>
              <a:t>V</a:t>
            </a:r>
            <a:r>
              <a:rPr lang="nl-NL" sz="8000" dirty="0" smtClean="0"/>
              <a:t>ragen</a:t>
            </a:r>
            <a:endParaRPr lang="nl-NL" sz="80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256" y="6286859"/>
            <a:ext cx="573792" cy="46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38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816139-8A27-44BE-B2CE-36DC6C91FE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verkoopaanbieding</Template>
  <TotalTime>0</TotalTime>
  <Words>528</Words>
  <Application>Microsoft Office PowerPoint</Application>
  <PresentationFormat>Diavoorstelling (4:3)</PresentationFormat>
  <Paragraphs>168</Paragraphs>
  <Slides>9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Verdana</vt:lpstr>
      <vt:lpstr>Wingdings 2</vt:lpstr>
      <vt:lpstr>Verve</vt:lpstr>
      <vt:lpstr>Invoering nieuw  model vergoeding wedstrijden 2019</vt:lpstr>
      <vt:lpstr>Model 2018 en 2019</vt:lpstr>
      <vt:lpstr>Waarom een wijziging?</vt:lpstr>
      <vt:lpstr>Wat gaat er financieel veranderen in 2019?</vt:lpstr>
      <vt:lpstr> </vt:lpstr>
      <vt:lpstr>Gemiddelde percentages en bedragen.</vt:lpstr>
      <vt:lpstr>PowerPoint-presentatie</vt:lpstr>
      <vt:lpstr>Wat gaan we doen met de opbrengsten in 2019.</vt:lpstr>
      <vt:lpstr>Vragen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2018-02-05T20:07:22Z</dcterms:created>
  <dcterms:modified xsi:type="dcterms:W3CDTF">2018-07-12T08:36:06Z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